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5"/>
  </p:notesMasterIdLst>
  <p:sldIdLst>
    <p:sldId id="257" r:id="rId5"/>
    <p:sldId id="381" r:id="rId6"/>
    <p:sldId id="283" r:id="rId7"/>
    <p:sldId id="284" r:id="rId8"/>
    <p:sldId id="270" r:id="rId9"/>
    <p:sldId id="282" r:id="rId10"/>
    <p:sldId id="372" r:id="rId11"/>
    <p:sldId id="285" r:id="rId12"/>
    <p:sldId id="287" r:id="rId13"/>
    <p:sldId id="288" r:id="rId14"/>
    <p:sldId id="374" r:id="rId15"/>
    <p:sldId id="375" r:id="rId16"/>
    <p:sldId id="382" r:id="rId17"/>
    <p:sldId id="265" r:id="rId18"/>
    <p:sldId id="268" r:id="rId19"/>
    <p:sldId id="373" r:id="rId20"/>
    <p:sldId id="376" r:id="rId21"/>
    <p:sldId id="377" r:id="rId22"/>
    <p:sldId id="378" r:id="rId23"/>
    <p:sldId id="380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262626"/>
        </a:solidFill>
        <a:effectLst/>
        <a:uFillTx/>
        <a:latin typeface="Mont Book"/>
        <a:ea typeface="Mont Book"/>
        <a:cs typeface="Mont Book"/>
        <a:sym typeface="Mont Boo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08" autoAdjust="0"/>
    <p:restoredTop sz="94622"/>
  </p:normalViewPr>
  <p:slideViewPr>
    <p:cSldViewPr snapToGrid="0" snapToObjects="1">
      <p:cViewPr varScale="1">
        <p:scale>
          <a:sx n="67" d="100"/>
          <a:sy n="67" d="100"/>
        </p:scale>
        <p:origin x="22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600" b="1">
                <a:solidFill>
                  <a:srgbClr val="00B1FF"/>
                </a:solidFill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14035938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5500" b="1">
                <a:solidFill>
                  <a:srgbClr val="00B1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pic>
        <p:nvPicPr>
          <p:cNvPr id="14" name="Image" descr="Image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54053" y="2390223"/>
            <a:ext cx="10429948" cy="11325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374" y="918735"/>
            <a:ext cx="6126909" cy="312168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CC31B8C-D1BF-8D47-A3EB-AE9638A0471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945301" y="12968286"/>
            <a:ext cx="480901" cy="48731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C7AC4-9ADF-FA4E-BD12-A120307F00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8470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6500" y="4248504"/>
            <a:ext cx="10486736" cy="8256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CC31B8C-D1BF-8D47-A3EB-AE9638A0471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945301" y="12968286"/>
            <a:ext cx="480901" cy="48731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C7AC4-9ADF-FA4E-BD12-A120307F00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03D9F0-6FC0-7445-8A3E-518813D4837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2733482" y="4248504"/>
            <a:ext cx="10486736" cy="82560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943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22866" y="2559050"/>
            <a:ext cx="11074400" cy="978217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403666" y="2559050"/>
            <a:ext cx="11074400" cy="9782176"/>
          </a:xfrm>
        </p:spPr>
        <p:txBody>
          <a:bodyPr/>
          <a:lstStyle>
            <a:lvl1pPr>
              <a:defRPr sz="5600"/>
            </a:lvl1pPr>
            <a:lvl2pPr>
              <a:defRPr sz="4800"/>
            </a:lvl2pPr>
            <a:lvl3pPr>
              <a:defRPr sz="40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1F5F1A-DF32-D44B-A823-6951BB12B88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1B2BBD9-6A93-0148-9B32-2F8624FA4C9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11945301" y="12968286"/>
            <a:ext cx="480901" cy="487313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EC7E11-9E4C-274A-A04A-FA4AF1B836C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8507739-F510-A543-9BF6-D715CC7F8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21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E1A3E-7A4D-2D44-B741-6836F377B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0" y="8981440"/>
            <a:ext cx="21031200" cy="3210560"/>
          </a:xfrm>
          <a:prstGeom prst="rect">
            <a:avLst/>
          </a:prstGeom>
        </p:spPr>
        <p:txBody>
          <a:bodyPr/>
          <a:lstStyle>
            <a:lvl1pPr>
              <a:defRPr sz="8800">
                <a:solidFill>
                  <a:srgbClr val="09274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04B18D-9076-9647-83FB-D6F68658FA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945301" y="12968286"/>
            <a:ext cx="480901" cy="487313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B338FA-2266-9647-AE07-C542B66504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3921" y="7823200"/>
            <a:ext cx="16369030" cy="1158876"/>
          </a:xfrm>
          <a:prstGeom prst="rect">
            <a:avLst/>
          </a:prstGeom>
        </p:spPr>
        <p:txBody>
          <a:bodyPr anchor="b"/>
          <a:lstStyle>
            <a:lvl1pPr>
              <a:defRPr sz="4800" b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7735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6360" y="13080314"/>
            <a:ext cx="418783" cy="37528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2500">
                <a:solidFill>
                  <a:srgbClr val="00B1FF"/>
                </a:solidFill>
                <a:latin typeface="Mont SemiBold"/>
                <a:ea typeface="Mont SemiBold"/>
                <a:cs typeface="Mont SemiBold"/>
                <a:sym typeface="Mont SemiBold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5" r:id="rId3"/>
    <p:sldLayoutId id="2147483674" r:id="rId4"/>
    <p:sldLayoutId id="2147483676" r:id="rId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B1FF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>
          <a:srgbClr val="00B1FF"/>
        </a:buClr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Mont Semi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tanorma/mn-samples-ogc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atofonts.com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tanorma.org/install/macos/" TargetMode="External"/><Relationship Id="rId2" Type="http://schemas.openxmlformats.org/officeDocument/2006/relationships/hyperlink" Target="https://www.metanorma.org/install/docker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metanorma/ogc-development-workshop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www.metanorma.org/install/windows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tanorma.org/author/ogc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resentation Subtitle"/>
          <p:cNvSpPr txBox="1">
            <a:spLocks noGrp="1"/>
          </p:cNvSpPr>
          <p:nvPr>
            <p:ph type="body" sz="quarter" idx="21"/>
          </p:nvPr>
        </p:nvSpPr>
        <p:spPr>
          <a:xfrm>
            <a:off x="1201340" y="11847162"/>
            <a:ext cx="21971003" cy="123152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Ronald Tse, Ribose</a:t>
            </a:r>
          </a:p>
          <a:p>
            <a:r>
              <a:rPr lang="en-US" dirty="0"/>
              <a:t>9 December 2021</a:t>
            </a:r>
          </a:p>
          <a:p>
            <a:endParaRPr dirty="0"/>
          </a:p>
        </p:txBody>
      </p:sp>
      <p:sp>
        <p:nvSpPr>
          <p:cNvPr id="263" name="Presentation 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sz="8000" dirty="0"/>
              <a:t>Using the </a:t>
            </a:r>
            <a:r>
              <a:rPr lang="en-GB" sz="8000" dirty="0" err="1"/>
              <a:t>Metanorma</a:t>
            </a:r>
            <a:r>
              <a:rPr lang="en-GB" sz="8000" dirty="0"/>
              <a:t> Toolchain to Author OGC Standards</a:t>
            </a:r>
            <a:endParaRPr sz="8000" dirty="0"/>
          </a:p>
        </p:txBody>
      </p:sp>
      <p:sp>
        <p:nvSpPr>
          <p:cNvPr id="262" name="Author and Date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The 121</a:t>
            </a:r>
            <a:r>
              <a:rPr lang="en-US" baseline="30000" dirty="0"/>
              <a:t>st</a:t>
            </a:r>
            <a:r>
              <a:rPr lang="en-US" dirty="0"/>
              <a:t> OGC Member Meeting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EBD9-2EF8-CE44-842C-EC1CFE09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 today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9BEE91-3B3B-EE48-9204-C2A867B5288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2733482" y="577516"/>
            <a:ext cx="10486736" cy="11927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Creating a document</a:t>
            </a:r>
          </a:p>
          <a:p>
            <a:pPr lvl="1"/>
            <a:r>
              <a:rPr lang="en-US" dirty="0" err="1"/>
              <a:t>Metanorma</a:t>
            </a:r>
            <a:r>
              <a:rPr lang="en-US" dirty="0"/>
              <a:t> </a:t>
            </a:r>
            <a:r>
              <a:rPr lang="en-US" dirty="0" err="1"/>
              <a:t>AsciiDoc</a:t>
            </a:r>
            <a:endParaRPr lang="en-US" dirty="0"/>
          </a:p>
          <a:p>
            <a:pPr lvl="1"/>
            <a:r>
              <a:rPr lang="en-US" dirty="0"/>
              <a:t>Document header</a:t>
            </a:r>
          </a:p>
          <a:p>
            <a:pPr lvl="1"/>
            <a:r>
              <a:rPr lang="en-US" dirty="0"/>
              <a:t>Document types and stages</a:t>
            </a:r>
          </a:p>
          <a:p>
            <a:pPr lvl="1"/>
            <a:r>
              <a:rPr lang="en-US" dirty="0"/>
              <a:t>Clauses and Annexes</a:t>
            </a:r>
          </a:p>
          <a:p>
            <a:pPr lvl="1"/>
            <a:r>
              <a:rPr lang="en-US" dirty="0"/>
              <a:t>Preface sections</a:t>
            </a:r>
          </a:p>
          <a:p>
            <a:pPr lvl="1"/>
            <a:r>
              <a:rPr lang="en-US" dirty="0"/>
              <a:t>Terms and definitions</a:t>
            </a:r>
          </a:p>
          <a:p>
            <a:pPr lvl="1"/>
            <a:r>
              <a:rPr lang="en-US" dirty="0"/>
              <a:t>References</a:t>
            </a:r>
          </a:p>
          <a:p>
            <a:pPr lvl="1"/>
            <a:r>
              <a:rPr lang="en-US" dirty="0"/>
              <a:t>Document templates</a:t>
            </a:r>
          </a:p>
          <a:p>
            <a:pPr lvl="1"/>
            <a:r>
              <a:rPr lang="en-US" dirty="0"/>
              <a:t>Document samples</a:t>
            </a:r>
          </a:p>
          <a:p>
            <a:pPr lvl="1"/>
            <a:r>
              <a:rPr lang="en-US" dirty="0" err="1"/>
              <a:t>ModSpec</a:t>
            </a:r>
            <a:r>
              <a:rPr lang="en-US" dirty="0"/>
              <a:t> encoding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33E059-F9B2-C44A-9966-C8DCF4CD4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to find information?</a:t>
            </a:r>
          </a:p>
          <a:p>
            <a:pPr lvl="1"/>
            <a:r>
              <a:rPr lang="en-US" dirty="0"/>
              <a:t>The OGC authoring guide</a:t>
            </a:r>
          </a:p>
          <a:p>
            <a:r>
              <a:rPr lang="en-US" dirty="0"/>
              <a:t>Installation</a:t>
            </a:r>
          </a:p>
          <a:p>
            <a:r>
              <a:rPr lang="en-US" dirty="0"/>
              <a:t>Working with a real document</a:t>
            </a:r>
          </a:p>
          <a:p>
            <a:pPr lvl="1"/>
            <a:r>
              <a:rPr lang="en-US" dirty="0"/>
              <a:t>Getting hands dirty!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206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A492-FC25-E040-ABFE-87C1E4231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170D4-8EAF-954B-BD7B-8D77A8D8DA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99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6B448-43E8-954D-A727-0B4440E50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Where to find information?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7FFB5893-6823-7A41-88E2-E932B7C10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18" y="4248150"/>
            <a:ext cx="8630189" cy="8256588"/>
          </a:xfrm>
        </p:spPr>
      </p:pic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41892E4-62F6-864E-8B83-BFC50984C083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9148" y="4248150"/>
            <a:ext cx="8315704" cy="8256588"/>
          </a:xfr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A5514-BA60-9D4A-904A-DE95C2D41010}"/>
              </a:ext>
            </a:extLst>
          </p:cNvPr>
          <p:cNvSpPr/>
          <p:nvPr/>
        </p:nvSpPr>
        <p:spPr>
          <a:xfrm>
            <a:off x="17602200" y="5791200"/>
            <a:ext cx="2457450" cy="4324350"/>
          </a:xfrm>
          <a:prstGeom prst="roundRect">
            <a:avLst>
              <a:gd name="adj" fmla="val 6589"/>
            </a:avLst>
          </a:prstGeom>
          <a:noFill/>
          <a:ln w="762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E4B142E-4DF0-1C4C-B426-08C74A34C8BE}"/>
              </a:ext>
            </a:extLst>
          </p:cNvPr>
          <p:cNvCxnSpPr>
            <a:cxnSpLocks/>
          </p:cNvCxnSpPr>
          <p:nvPr/>
        </p:nvCxnSpPr>
        <p:spPr>
          <a:xfrm flipH="1">
            <a:off x="19524852" y="11658600"/>
            <a:ext cx="972948" cy="319437"/>
          </a:xfrm>
          <a:prstGeom prst="straightConnector1">
            <a:avLst/>
          </a:prstGeom>
          <a:noFill/>
          <a:ln w="76200" cap="flat">
            <a:solidFill>
              <a:srgbClr val="FFC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1860AA-F58B-D242-B625-583C4E1F8535}"/>
              </a:ext>
            </a:extLst>
          </p:cNvPr>
          <p:cNvSpPr txBox="1"/>
          <p:nvPr/>
        </p:nvSpPr>
        <p:spPr>
          <a:xfrm>
            <a:off x="20059650" y="11002010"/>
            <a:ext cx="400911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cs typeface="Arial" panose="020B0604020202020204" pitchFamily="34" charset="0"/>
                <a:sym typeface="Mont Book"/>
              </a:rPr>
              <a:t>Document attributes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FA5C7C-ACD6-A54A-B6B3-9E363755F167}"/>
              </a:ext>
            </a:extLst>
          </p:cNvPr>
          <p:cNvSpPr txBox="1"/>
          <p:nvPr/>
        </p:nvSpPr>
        <p:spPr>
          <a:xfrm>
            <a:off x="19941834" y="10125710"/>
            <a:ext cx="424475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cs typeface="Arial" panose="020B0604020202020204" pitchFamily="34" charset="0"/>
                <a:sym typeface="Mont Book"/>
              </a:rPr>
              <a:t>Markup and </a:t>
            </a:r>
            <a:r>
              <a:rPr kumimoji="0" lang="en-US" sz="3600" b="0" i="0" u="none" strike="noStrike" cap="none" spc="0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uFillTx/>
                <a:cs typeface="Arial" panose="020B0604020202020204" pitchFamily="34" charset="0"/>
                <a:sym typeface="Mont Book"/>
              </a:rPr>
              <a:t>ModSpec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cs typeface="Arial" panose="020B0604020202020204" pitchFamily="34" charset="0"/>
              <a:sym typeface="Mont Book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2DA9738-49E1-FA49-9ED8-6BCC3326E3CE}"/>
              </a:ext>
            </a:extLst>
          </p:cNvPr>
          <p:cNvCxnSpPr>
            <a:cxnSpLocks/>
          </p:cNvCxnSpPr>
          <p:nvPr/>
        </p:nvCxnSpPr>
        <p:spPr>
          <a:xfrm flipH="1">
            <a:off x="18934302" y="10648950"/>
            <a:ext cx="972948" cy="319437"/>
          </a:xfrm>
          <a:prstGeom prst="straightConnector1">
            <a:avLst/>
          </a:prstGeom>
          <a:noFill/>
          <a:ln w="76200" cap="flat">
            <a:solidFill>
              <a:srgbClr val="FFC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0F6C04D-09D9-804C-BBF2-43137C34B89F}"/>
              </a:ext>
            </a:extLst>
          </p:cNvPr>
          <p:cNvSpPr txBox="1"/>
          <p:nvPr/>
        </p:nvSpPr>
        <p:spPr>
          <a:xfrm>
            <a:off x="20199040" y="5981561"/>
            <a:ext cx="1978106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cs typeface="Arial" panose="020B0604020202020204" pitchFamily="34" charset="0"/>
                <a:sym typeface="Mont Book"/>
              </a:rPr>
              <a:t>Authoring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262626"/>
                </a:solidFill>
                <a:effectLst/>
                <a:uFillTx/>
                <a:cs typeface="Arial" panose="020B0604020202020204" pitchFamily="34" charset="0"/>
                <a:sym typeface="Mont Book"/>
              </a:rPr>
              <a:t>guide</a:t>
            </a:r>
          </a:p>
        </p:txBody>
      </p:sp>
    </p:spTree>
    <p:extLst>
      <p:ext uri="{BB962C8B-B14F-4D97-AF65-F5344CB8AC3E}">
        <p14:creationId xmlns:p14="http://schemas.microsoft.com/office/powerpoint/2010/main" val="3259923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EBD9-2EF8-CE44-842C-EC1CFE09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Repo for OGC document samples</a:t>
            </a:r>
          </a:p>
        </p:txBody>
      </p:sp>
      <p:pic>
        <p:nvPicPr>
          <p:cNvPr id="5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CCE7A6-8D41-9140-8BEA-C18DC757B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4686787"/>
            <a:ext cx="10487025" cy="7379313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9D2E5B-A9F2-5547-B75E-F64509C0188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OGC document samples available here:</a:t>
            </a:r>
          </a:p>
          <a:p>
            <a:r>
              <a:rPr lang="en-US" dirty="0">
                <a:hlinkClick r:id="rId3"/>
              </a:rPr>
              <a:t>https://github.com/metanorma/mn-samples-ogc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612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8BA3-A5CB-E741-A7EB-B51F9AD8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952500"/>
            <a:ext cx="21971000" cy="1433163"/>
          </a:xfrm>
        </p:spPr>
        <p:txBody>
          <a:bodyPr>
            <a:normAutofit fontScale="90000"/>
          </a:bodyPr>
          <a:lstStyle/>
          <a:p>
            <a:r>
              <a:rPr lang="en-US" dirty="0"/>
              <a:t>Many OGC document samples now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980C5-2627-8B43-8994-AD4C0FB8C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4248504"/>
            <a:ext cx="10486736" cy="825601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Standard, subtype implementation: 17-069r3</a:t>
            </a:r>
          </a:p>
          <a:p>
            <a:r>
              <a:rPr lang="en-US" dirty="0"/>
              <a:t>Abstract specification topic: 15-104r5</a:t>
            </a:r>
          </a:p>
          <a:p>
            <a:r>
              <a:rPr lang="en-US" dirty="0"/>
              <a:t>Best practice, subtype general: 16-114r3, 15-120r5</a:t>
            </a:r>
          </a:p>
          <a:p>
            <a:r>
              <a:rPr lang="en-US" dirty="0"/>
              <a:t>Discussion paper: 19-004</a:t>
            </a:r>
          </a:p>
          <a:p>
            <a:r>
              <a:rPr lang="en-US" dirty="0"/>
              <a:t>Whitepaper: 16-131r2</a:t>
            </a:r>
          </a:p>
          <a:p>
            <a:r>
              <a:rPr lang="en-US" dirty="0"/>
              <a:t>Release notes: 18-016r1</a:t>
            </a:r>
          </a:p>
          <a:p>
            <a:r>
              <a:rPr lang="en-US" dirty="0"/>
              <a:t>Community standard: 18-053r2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31F1D4-63E6-AD42-9ADD-041D0FD6331B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2733482" y="4248504"/>
            <a:ext cx="10486736" cy="825601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Engineering report: 18-046</a:t>
            </a:r>
          </a:p>
          <a:p>
            <a:r>
              <a:rPr lang="en-US" dirty="0"/>
              <a:t>Reference model: 08-062r7</a:t>
            </a:r>
          </a:p>
          <a:p>
            <a:r>
              <a:rPr lang="en-US" dirty="0"/>
              <a:t>User guide: 16-080</a:t>
            </a:r>
          </a:p>
          <a:p>
            <a:r>
              <a:rPr lang="en-US" dirty="0"/>
              <a:t>Policy: 05-020r27</a:t>
            </a:r>
          </a:p>
          <a:p>
            <a:r>
              <a:rPr lang="en-US" dirty="0"/>
              <a:t>Profile: 10-100r3</a:t>
            </a:r>
          </a:p>
          <a:p>
            <a:r>
              <a:rPr lang="en-US" dirty="0"/>
              <a:t>Tech corrigendum: 14-065r2</a:t>
            </a:r>
          </a:p>
          <a:p>
            <a:r>
              <a:rPr lang="en-US" dirty="0"/>
              <a:t>Standard, with suite: </a:t>
            </a:r>
          </a:p>
          <a:p>
            <a:r>
              <a:rPr lang="en-US" dirty="0"/>
              <a:t>Test suite: 00-027</a:t>
            </a:r>
          </a:p>
          <a:p>
            <a:r>
              <a:rPr lang="en-US" dirty="0"/>
              <a:t>Community practice 18-097r3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666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D00B0-B1C9-684C-82C3-B842784E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952500"/>
            <a:ext cx="21971000" cy="1433163"/>
          </a:xfrm>
        </p:spPr>
        <p:txBody>
          <a:bodyPr/>
          <a:lstStyle/>
          <a:p>
            <a:r>
              <a:rPr lang="en-US" dirty="0"/>
              <a:t>OGC document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6386F-4B2B-4E48-9E0F-25925E5AF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4248504"/>
            <a:ext cx="10486736" cy="825601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Generate a document folder with an OGC template</a:t>
            </a:r>
          </a:p>
          <a:p>
            <a:pPr lvl="1"/>
            <a:r>
              <a:rPr lang="en-US" dirty="0"/>
              <a:t>$ </a:t>
            </a:r>
            <a:r>
              <a:rPr lang="en-US" dirty="0" err="1"/>
              <a:t>metanorma</a:t>
            </a:r>
            <a:r>
              <a:rPr lang="en-US" dirty="0"/>
              <a:t> new my-</a:t>
            </a:r>
            <a:r>
              <a:rPr lang="en-US" dirty="0" err="1"/>
              <a:t>ogc</a:t>
            </a:r>
            <a:r>
              <a:rPr lang="en-US" dirty="0"/>
              <a:t>-document -t </a:t>
            </a:r>
            <a:r>
              <a:rPr lang="en-US" dirty="0" err="1"/>
              <a:t>ogc</a:t>
            </a:r>
            <a:r>
              <a:rPr lang="en-US" dirty="0"/>
              <a:t> -d standard</a:t>
            </a:r>
          </a:p>
          <a:p>
            <a:r>
              <a:rPr lang="en-US" dirty="0"/>
              <a:t>Template types available:</a:t>
            </a:r>
          </a:p>
          <a:p>
            <a:pPr lvl="1"/>
            <a:r>
              <a:rPr lang="en-US" dirty="0"/>
              <a:t>Best practice</a:t>
            </a:r>
          </a:p>
          <a:p>
            <a:pPr lvl="1"/>
            <a:r>
              <a:rPr lang="en-US" dirty="0"/>
              <a:t>Discussion paper</a:t>
            </a:r>
          </a:p>
          <a:p>
            <a:pPr lvl="1"/>
            <a:r>
              <a:rPr lang="en-US" dirty="0"/>
              <a:t>Release notes</a:t>
            </a:r>
          </a:p>
          <a:p>
            <a:pPr lvl="1"/>
            <a:r>
              <a:rPr lang="en-US" dirty="0"/>
              <a:t>Standard</a:t>
            </a:r>
          </a:p>
          <a:p>
            <a:pPr lvl="1"/>
            <a:r>
              <a:rPr lang="en-US" dirty="0"/>
              <a:t>Whitepaper</a:t>
            </a:r>
          </a:p>
          <a:p>
            <a:endParaRPr lang="en-US" dirty="0"/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E1E647-9891-9C4E-8798-2BD33974A061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3338" y="4862499"/>
            <a:ext cx="10487025" cy="7027890"/>
          </a:xfrm>
        </p:spPr>
      </p:pic>
    </p:spTree>
    <p:extLst>
      <p:ext uri="{BB962C8B-B14F-4D97-AF65-F5344CB8AC3E}">
        <p14:creationId xmlns:p14="http://schemas.microsoft.com/office/powerpoint/2010/main" val="3582411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C2CF5-54BF-A84A-8F8D-5822BFDCE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management in </a:t>
            </a:r>
            <a:r>
              <a:rPr lang="en-US" dirty="0" err="1"/>
              <a:t>Metanorma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C3435-799F-E340-BDD2-B6D47C5B6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OGC uses the </a:t>
            </a:r>
            <a:r>
              <a:rPr lang="en-US" dirty="0" err="1">
                <a:hlinkClick r:id="rId2"/>
              </a:rPr>
              <a:t>Lato</a:t>
            </a:r>
            <a:r>
              <a:rPr lang="en-US" dirty="0">
                <a:hlinkClick r:id="rId2"/>
              </a:rPr>
              <a:t> font</a:t>
            </a:r>
            <a:r>
              <a:rPr lang="en-US" dirty="0"/>
              <a:t>, an open-source font that is not installed by default on major OSes, for PDF</a:t>
            </a:r>
          </a:p>
          <a:p>
            <a:r>
              <a:rPr lang="en-US" dirty="0"/>
              <a:t>Available on Adobe Fonts and Google Fonts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F5517F2-98F0-1347-871D-7757156CD97B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 err="1"/>
              <a:t>Metanorma</a:t>
            </a:r>
            <a:r>
              <a:rPr lang="en-US" dirty="0"/>
              <a:t> helps you install all necessary fonts, as long as you “agree to font terms”!</a:t>
            </a:r>
          </a:p>
          <a:p>
            <a:r>
              <a:rPr lang="en-US" dirty="0"/>
              <a:t>`</a:t>
            </a:r>
            <a:r>
              <a:rPr lang="en-US" dirty="0" err="1"/>
              <a:t>metanorma</a:t>
            </a:r>
            <a:r>
              <a:rPr lang="en-US" dirty="0"/>
              <a:t> </a:t>
            </a:r>
            <a:r>
              <a:rPr lang="en-US" dirty="0" err="1"/>
              <a:t>mydoc.adoc</a:t>
            </a:r>
            <a:r>
              <a:rPr lang="en-US" dirty="0"/>
              <a:t> --agree-to-terms`</a:t>
            </a:r>
          </a:p>
        </p:txBody>
      </p:sp>
    </p:spTree>
    <p:extLst>
      <p:ext uri="{BB962C8B-B14F-4D97-AF65-F5344CB8AC3E}">
        <p14:creationId xmlns:p14="http://schemas.microsoft.com/office/powerpoint/2010/main" val="1716152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C2CF5-54BF-A84A-8F8D-5822BFDCE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compiling a document (18-095r7)!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C3435-799F-E340-BDD2-B6D47C5B6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499" y="4248504"/>
            <a:ext cx="13808911" cy="8256012"/>
          </a:xfrm>
        </p:spPr>
        <p:txBody>
          <a:bodyPr/>
          <a:lstStyle/>
          <a:p>
            <a:r>
              <a:rPr lang="en-US" dirty="0"/>
              <a:t>Docker/Linux (recommended) </a:t>
            </a:r>
            <a:r>
              <a:rPr lang="en-US" dirty="0">
                <a:hlinkClick r:id="rId2"/>
              </a:rPr>
              <a:t>https://www.metanorma.org/install/docker/</a:t>
            </a:r>
            <a:endParaRPr lang="en-US" dirty="0"/>
          </a:p>
          <a:p>
            <a:r>
              <a:rPr lang="en-US" dirty="0"/>
              <a:t>macOS: </a:t>
            </a:r>
            <a:r>
              <a:rPr lang="en-US" dirty="0">
                <a:hlinkClick r:id="rId3"/>
              </a:rPr>
              <a:t>https://www.metanorma.org/install/macos/</a:t>
            </a:r>
            <a:endParaRPr lang="en-US" dirty="0"/>
          </a:p>
          <a:p>
            <a:r>
              <a:rPr lang="en-US" dirty="0"/>
              <a:t>Windows: </a:t>
            </a:r>
            <a:r>
              <a:rPr lang="en-US" dirty="0">
                <a:hlinkClick r:id="rId4"/>
              </a:rPr>
              <a:t>https://www.metanorma.org/install/windows/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FCA7EA40-E9C9-7C49-A39F-9FCAA7B7A53D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6975" y="4095679"/>
            <a:ext cx="10487025" cy="59133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581D15-F9D2-7940-96E7-0FA9B575BB65}"/>
              </a:ext>
            </a:extLst>
          </p:cNvPr>
          <p:cNvSpPr txBox="1"/>
          <p:nvPr/>
        </p:nvSpPr>
        <p:spPr>
          <a:xfrm>
            <a:off x="1162301" y="2927233"/>
            <a:ext cx="14098411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en-US" sz="4400" dirty="0">
                <a:hlinkClick r:id="rId6"/>
              </a:rPr>
              <a:t>https://</a:t>
            </a:r>
            <a:r>
              <a:rPr lang="en-US" sz="4400" dirty="0" err="1">
                <a:hlinkClick r:id="rId6"/>
              </a:rPr>
              <a:t>github.com</a:t>
            </a:r>
            <a:r>
              <a:rPr lang="en-US" sz="4400" dirty="0">
                <a:hlinkClick r:id="rId6"/>
              </a:rPr>
              <a:t>/</a:t>
            </a:r>
            <a:r>
              <a:rPr lang="en-US" sz="4400" dirty="0" err="1">
                <a:hlinkClick r:id="rId6"/>
              </a:rPr>
              <a:t>metanorma</a:t>
            </a:r>
            <a:r>
              <a:rPr lang="en-US" sz="4400" dirty="0">
                <a:hlinkClick r:id="rId6"/>
              </a:rPr>
              <a:t>/</a:t>
            </a:r>
            <a:r>
              <a:rPr lang="en-US" sz="4400" dirty="0" err="1">
                <a:hlinkClick r:id="rId6"/>
              </a:rPr>
              <a:t>ogc</a:t>
            </a:r>
            <a:r>
              <a:rPr lang="en-US" sz="4400" dirty="0">
                <a:hlinkClick r:id="rId6"/>
              </a:rPr>
              <a:t>-development-workshop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Mont Book"/>
              <a:ea typeface="Mont Book"/>
              <a:cs typeface="Mont Book"/>
              <a:sym typeface="Mont Book"/>
            </a:endParaRPr>
          </a:p>
        </p:txBody>
      </p:sp>
    </p:spTree>
    <p:extLst>
      <p:ext uri="{BB962C8B-B14F-4D97-AF65-F5344CB8AC3E}">
        <p14:creationId xmlns:p14="http://schemas.microsoft.com/office/powerpoint/2010/main" val="1888847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A0746-3D56-9144-BAA9-61194EA5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3F92D-9F9C-9549-9579-52F840540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install run:</a:t>
            </a:r>
          </a:p>
          <a:p>
            <a:pPr lvl="1"/>
            <a:r>
              <a:rPr lang="en-US" dirty="0" err="1"/>
              <a:t>metanorma</a:t>
            </a:r>
            <a:r>
              <a:rPr lang="en-US" dirty="0"/>
              <a:t> site generate --agree-to-terms</a:t>
            </a:r>
          </a:p>
          <a:p>
            <a:r>
              <a:rPr lang="en-US" dirty="0"/>
              <a:t>Docker on Linux/macOS: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FCA77-1C8B-BB43-8598-C546C0CD7A7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Docker on Windows (</a:t>
            </a:r>
            <a:r>
              <a:rPr lang="en-US" dirty="0" err="1"/>
              <a:t>cmd</a:t>
            </a:r>
            <a:r>
              <a:rPr lang="en-US" dirty="0"/>
              <a:t>) run:</a:t>
            </a:r>
          </a:p>
          <a:p>
            <a:pPr lvl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0E248-83C5-3D47-BD6B-192D598A6754}"/>
              </a:ext>
            </a:extLst>
          </p:cNvPr>
          <p:cNvSpPr txBox="1"/>
          <p:nvPr/>
        </p:nvSpPr>
        <p:spPr>
          <a:xfrm>
            <a:off x="1384911" y="8119646"/>
            <a:ext cx="11790087" cy="4411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4000" dirty="0"/>
              <a:t>docker run \</a:t>
            </a:r>
          </a:p>
          <a:p>
            <a:pPr algn="l"/>
            <a:r>
              <a:rPr lang="en-US" sz="4000" dirty="0"/>
              <a:t>  -v "$(</a:t>
            </a:r>
            <a:r>
              <a:rPr lang="en-US" sz="4000" dirty="0" err="1"/>
              <a:t>pwd</a:t>
            </a:r>
            <a:r>
              <a:rPr lang="en-US" sz="4000" dirty="0"/>
              <a:t>)":/</a:t>
            </a:r>
            <a:r>
              <a:rPr lang="en-US" sz="4000" dirty="0" err="1"/>
              <a:t>metanorma</a:t>
            </a:r>
            <a:r>
              <a:rPr lang="en-US" sz="4000" dirty="0"/>
              <a:t> \</a:t>
            </a:r>
          </a:p>
          <a:p>
            <a:pPr algn="l"/>
            <a:r>
              <a:rPr lang="en-US" sz="4000" dirty="0"/>
              <a:t>  -v "${HOME}/.</a:t>
            </a:r>
            <a:r>
              <a:rPr lang="en-US" sz="4000" dirty="0" err="1"/>
              <a:t>fontist</a:t>
            </a:r>
            <a:r>
              <a:rPr lang="en-US" sz="4000" dirty="0"/>
              <a:t>/fonts":/config/fonts \</a:t>
            </a:r>
          </a:p>
          <a:p>
            <a:pPr algn="l"/>
            <a:r>
              <a:rPr lang="en-US" sz="4000" dirty="0"/>
              <a:t>  -w /</a:t>
            </a:r>
            <a:r>
              <a:rPr lang="en-US" sz="4000" dirty="0" err="1"/>
              <a:t>metanorma</a:t>
            </a:r>
            <a:r>
              <a:rPr lang="en-US" sz="4000" dirty="0"/>
              <a:t> \</a:t>
            </a:r>
          </a:p>
          <a:p>
            <a:pPr algn="l"/>
            <a:r>
              <a:rPr lang="en-US" sz="4000" dirty="0"/>
              <a:t>  </a:t>
            </a:r>
            <a:r>
              <a:rPr lang="en-US" sz="4000" dirty="0" err="1"/>
              <a:t>metanorma</a:t>
            </a:r>
            <a:r>
              <a:rPr lang="en-US" sz="4000" dirty="0"/>
              <a:t>/</a:t>
            </a:r>
            <a:r>
              <a:rPr lang="en-US" sz="4000" dirty="0" err="1"/>
              <a:t>mn</a:t>
            </a:r>
            <a:r>
              <a:rPr lang="en-US" sz="4000" dirty="0"/>
              <a:t> \</a:t>
            </a:r>
          </a:p>
          <a:p>
            <a:pPr algn="l"/>
            <a:r>
              <a:rPr lang="en-US" sz="4000" dirty="0"/>
              <a:t>  </a:t>
            </a:r>
            <a:r>
              <a:rPr lang="en-US" sz="4000" dirty="0" err="1"/>
              <a:t>metanorma</a:t>
            </a:r>
            <a:r>
              <a:rPr lang="en-US" sz="4000" dirty="0"/>
              <a:t> </a:t>
            </a:r>
            <a:r>
              <a:rPr lang="en-US" sz="4000" dirty="0" err="1"/>
              <a:t>metanorma</a:t>
            </a:r>
            <a:r>
              <a:rPr lang="en-US" sz="4000" dirty="0"/>
              <a:t> site generate --agree-to-terms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262626"/>
              </a:solidFill>
              <a:effectLst/>
              <a:uFillTx/>
              <a:latin typeface="Mont Book"/>
              <a:ea typeface="Mont Book"/>
              <a:cs typeface="Mont Book"/>
              <a:sym typeface="Mont Book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AD2C7B-F64D-6D42-B8C2-8034CA4EB68B}"/>
              </a:ext>
            </a:extLst>
          </p:cNvPr>
          <p:cNvSpPr txBox="1"/>
          <p:nvPr/>
        </p:nvSpPr>
        <p:spPr>
          <a:xfrm>
            <a:off x="12983353" y="5496762"/>
            <a:ext cx="11277111" cy="44114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4000" dirty="0"/>
              <a:t>docker run ^</a:t>
            </a:r>
          </a:p>
          <a:p>
            <a:pPr algn="l"/>
            <a:r>
              <a:rPr lang="en-US" sz="4000" dirty="0"/>
              <a:t>  -v %cd%:/</a:t>
            </a:r>
            <a:r>
              <a:rPr lang="en-US" sz="4000" dirty="0" err="1"/>
              <a:t>metanorma</a:t>
            </a:r>
            <a:r>
              <a:rPr lang="en-US" sz="4000" dirty="0"/>
              <a:t> ^</a:t>
            </a:r>
          </a:p>
          <a:p>
            <a:pPr algn="l"/>
            <a:r>
              <a:rPr lang="en-US" sz="4000" dirty="0"/>
              <a:t>  -v %USERPROFILE%\.</a:t>
            </a:r>
            <a:r>
              <a:rPr lang="en-US" sz="4000" dirty="0" err="1"/>
              <a:t>fontist</a:t>
            </a:r>
            <a:r>
              <a:rPr lang="en-US" sz="4000" dirty="0"/>
              <a:t>\fonts:/config/fonts ^</a:t>
            </a:r>
          </a:p>
          <a:p>
            <a:pPr algn="l"/>
            <a:r>
              <a:rPr lang="en-US" sz="4000" dirty="0"/>
              <a:t>  -w /</a:t>
            </a:r>
            <a:r>
              <a:rPr lang="en-US" sz="4000" dirty="0" err="1"/>
              <a:t>metanorma</a:t>
            </a:r>
            <a:r>
              <a:rPr lang="en-US" sz="4000" dirty="0"/>
              <a:t> ^</a:t>
            </a:r>
          </a:p>
          <a:p>
            <a:pPr algn="l"/>
            <a:r>
              <a:rPr lang="en-US" sz="4000" dirty="0"/>
              <a:t>  -it ^</a:t>
            </a:r>
          </a:p>
          <a:p>
            <a:pPr algn="l"/>
            <a:r>
              <a:rPr lang="en-US" sz="4000" dirty="0"/>
              <a:t>  </a:t>
            </a:r>
            <a:r>
              <a:rPr lang="en-US" sz="4000" dirty="0" err="1"/>
              <a:t>metanorma</a:t>
            </a:r>
            <a:r>
              <a:rPr lang="en-US" sz="4000" dirty="0"/>
              <a:t>/</a:t>
            </a:r>
            <a:r>
              <a:rPr lang="en-US" sz="4000" dirty="0" err="1"/>
              <a:t>mn</a:t>
            </a:r>
            <a:r>
              <a:rPr lang="en-US" sz="4000" dirty="0"/>
              <a:t> ^</a:t>
            </a:r>
          </a:p>
          <a:p>
            <a:pPr algn="l"/>
            <a:r>
              <a:rPr lang="en-US" sz="4000" dirty="0"/>
              <a:t>  </a:t>
            </a:r>
            <a:r>
              <a:rPr lang="en-US" sz="4000" dirty="0" err="1"/>
              <a:t>metanorma</a:t>
            </a:r>
            <a:r>
              <a:rPr lang="en-US" sz="4000" dirty="0"/>
              <a:t> site generate --agree-to-terms</a:t>
            </a:r>
          </a:p>
        </p:txBody>
      </p:sp>
    </p:spTree>
    <p:extLst>
      <p:ext uri="{BB962C8B-B14F-4D97-AF65-F5344CB8AC3E}">
        <p14:creationId xmlns:p14="http://schemas.microsoft.com/office/powerpoint/2010/main" val="2017733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2F61-8DC3-A54D-9479-D923562D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that we can compile let’s try updating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FCD8C-33B0-CB41-A364-7F9AF24ED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pretend we want to update this document to satisfy the latest rules.</a:t>
            </a:r>
          </a:p>
          <a:p>
            <a:pPr lvl="1"/>
            <a:r>
              <a:rPr lang="en-US" dirty="0"/>
              <a:t>Terms and definitions should be in Clause 3</a:t>
            </a:r>
          </a:p>
          <a:p>
            <a:pPr lvl="1"/>
            <a:r>
              <a:rPr lang="en-US" dirty="0"/>
              <a:t>Missing submitter organizations</a:t>
            </a:r>
          </a:p>
          <a:p>
            <a:r>
              <a:rPr lang="en-US" dirty="0"/>
              <a:t>How to fix?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80AED3-F2C4-B845-BEC7-EA2E7F0E90DF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Can we get rid of these warnings?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CAF5B-6602-B048-BD4A-4D7ADA60FB40}"/>
              </a:ext>
            </a:extLst>
          </p:cNvPr>
          <p:cNvSpPr txBox="1"/>
          <p:nvPr/>
        </p:nvSpPr>
        <p:spPr>
          <a:xfrm>
            <a:off x="12212912" y="5598546"/>
            <a:ext cx="11527875" cy="60119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3200" dirty="0" err="1"/>
              <a:t>Metanorma</a:t>
            </a:r>
            <a:r>
              <a:rPr lang="en-US" sz="3200" dirty="0"/>
              <a:t> XML Style Warning: (XML Line 000227): Hanging paragraph in clause</a:t>
            </a:r>
          </a:p>
          <a:p>
            <a:pPr algn="l"/>
            <a:r>
              <a:rPr lang="en-US" sz="3200" dirty="0" err="1"/>
              <a:t>Metanorma</a:t>
            </a:r>
            <a:r>
              <a:rPr lang="en-US" sz="3200" dirty="0"/>
              <a:t> XML Style Warning: (XML Line 000678): Hanging paragraph in clause</a:t>
            </a:r>
          </a:p>
          <a:p>
            <a:pPr algn="l"/>
            <a:r>
              <a:rPr lang="en-US" sz="3200" dirty="0" err="1"/>
              <a:t>Metanorma</a:t>
            </a:r>
            <a:r>
              <a:rPr lang="en-US" sz="3200" dirty="0"/>
              <a:t> XML Style Warning: (XML Line 000794): Hanging paragraph in clause</a:t>
            </a:r>
          </a:p>
          <a:p>
            <a:pPr algn="l"/>
            <a:r>
              <a:rPr lang="en-US" sz="3200" dirty="0" err="1"/>
              <a:t>Metanorma</a:t>
            </a:r>
            <a:r>
              <a:rPr lang="en-US" sz="3200" dirty="0"/>
              <a:t> XML Style Warning: (XML Line 001195): Figure should have title</a:t>
            </a:r>
          </a:p>
          <a:p>
            <a:pPr algn="l"/>
            <a:r>
              <a:rPr lang="en-US" sz="3200" dirty="0" err="1"/>
              <a:t>Metanorma</a:t>
            </a:r>
            <a:r>
              <a:rPr lang="en-US" sz="3200" dirty="0"/>
              <a:t> XML Style Warning: (XML Line 000091): Table should have title</a:t>
            </a:r>
          </a:p>
          <a:p>
            <a:pPr algn="l"/>
            <a:r>
              <a:rPr lang="en-US" sz="3200" dirty="0" err="1"/>
              <a:t>Metanorma</a:t>
            </a:r>
            <a:r>
              <a:rPr lang="en-US" sz="3200" dirty="0"/>
              <a:t> XML Style Warning: (XML Line 001349): Table should have title</a:t>
            </a:r>
          </a:p>
        </p:txBody>
      </p:sp>
    </p:spTree>
    <p:extLst>
      <p:ext uri="{BB962C8B-B14F-4D97-AF65-F5344CB8AC3E}">
        <p14:creationId xmlns:p14="http://schemas.microsoft.com/office/powerpoint/2010/main" val="404898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A492-FC25-E040-ABFE-87C1E4231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D170D4-8EAF-954B-BD7B-8D77A8D8DA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452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A913C-DDE8-3A40-83D2-1CC6D80A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you, questions welcome!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AD7F88-512E-4245-8CBB-51D8173D66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972552" y="12968286"/>
            <a:ext cx="426399" cy="487313"/>
          </a:xfrm>
        </p:spPr>
        <p:txBody>
          <a:bodyPr/>
          <a:lstStyle/>
          <a:p>
            <a:fld id="{0F9F7EA0-3F56-4C7E-9B2D-3423B3AF028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0EED2-9AD7-A941-BC61-3A0063F7F7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476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73E6F-B63F-0B42-91DB-996D5F6D8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Metanorma</a:t>
            </a:r>
            <a:r>
              <a:rPr lang="en-US" dirty="0"/>
              <a:t> is the leading open-source standards authoring suite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65C0892-7DF9-564B-B907-5DE3FA4D7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024" y="4248150"/>
            <a:ext cx="7851977" cy="825658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3E7EC7-F87F-F24D-BA12-32603E89A51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Open-source, model-based authoring suite</a:t>
            </a:r>
          </a:p>
          <a:p>
            <a:r>
              <a:rPr lang="en-US" dirty="0"/>
              <a:t>Supports over 15 SDOs (private: NIST, BSI, BIPM)</a:t>
            </a:r>
          </a:p>
          <a:p>
            <a:r>
              <a:rPr lang="en-US" dirty="0"/>
              <a:t>Focuses on end-to-end generation of deliverables: WYMIWYG (what you mean is what you get)</a:t>
            </a:r>
          </a:p>
          <a:p>
            <a:r>
              <a:rPr lang="en-US" dirty="0"/>
              <a:t>Underlying metamodels standardized in ISO 36100 (WD)</a:t>
            </a:r>
          </a:p>
          <a:p>
            <a:r>
              <a:rPr lang="en-US" dirty="0"/>
              <a:t>OGC Testbed 17 participant</a:t>
            </a:r>
          </a:p>
        </p:txBody>
      </p:sp>
    </p:spTree>
    <p:extLst>
      <p:ext uri="{BB962C8B-B14F-4D97-AF65-F5344CB8AC3E}">
        <p14:creationId xmlns:p14="http://schemas.microsoft.com/office/powerpoint/2010/main" val="3093194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EBD9-2EF8-CE44-842C-EC1CFE09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Metanorma</a:t>
            </a:r>
            <a:r>
              <a:rPr lang="en-US" dirty="0"/>
              <a:t>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D50CF-0C23-F844-AF4E-CED140B8C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 bibliography fetching</a:t>
            </a:r>
          </a:p>
          <a:p>
            <a:r>
              <a:rPr lang="en-US" dirty="0"/>
              <a:t>Smart concept references</a:t>
            </a:r>
          </a:p>
          <a:p>
            <a:r>
              <a:rPr lang="en-US" dirty="0"/>
              <a:t>Accessibility (WCAG 2.0, Section 508)</a:t>
            </a:r>
          </a:p>
          <a:p>
            <a:r>
              <a:rPr lang="en-US" dirty="0"/>
              <a:t>PDF encryption and permissions</a:t>
            </a:r>
          </a:p>
          <a:p>
            <a:r>
              <a:rPr lang="en-US" dirty="0"/>
              <a:t>Accessible math: </a:t>
            </a:r>
            <a:r>
              <a:rPr lang="en-US" dirty="0" err="1"/>
              <a:t>AsciiMath</a:t>
            </a:r>
            <a:r>
              <a:rPr lang="en-US" dirty="0"/>
              <a:t>, LaTeX math, MathML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97F763-7668-7A4E-9C65-637F0A03EC3D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Proxy support</a:t>
            </a:r>
          </a:p>
          <a:p>
            <a:r>
              <a:rPr lang="en-US" dirty="0"/>
              <a:t>Third-party font support</a:t>
            </a:r>
          </a:p>
          <a:p>
            <a:r>
              <a:rPr lang="en-US" dirty="0"/>
              <a:t>LaTeX input support</a:t>
            </a:r>
          </a:p>
          <a:p>
            <a:r>
              <a:rPr lang="en-US" dirty="0"/>
              <a:t>ISOSTS / NISO STS output</a:t>
            </a:r>
          </a:p>
          <a:p>
            <a:r>
              <a:rPr lang="en-US" dirty="0"/>
              <a:t>Template support</a:t>
            </a:r>
          </a:p>
          <a:p>
            <a:r>
              <a:rPr lang="en-US" dirty="0"/>
              <a:t>Single command install</a:t>
            </a:r>
          </a:p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51526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63653-561F-644A-A23B-8A48AE4AB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 err="1"/>
              <a:t>Metanorma</a:t>
            </a:r>
            <a:r>
              <a:rPr lang="en-US" sz="6600" dirty="0"/>
              <a:t> has been working with OGC </a:t>
            </a:r>
            <a:r>
              <a:rPr lang="en-US" sz="6600" dirty="0" err="1"/>
              <a:t>DocTeam</a:t>
            </a:r>
            <a:r>
              <a:rPr lang="en-US" sz="6600" dirty="0"/>
              <a:t> for nearly 4 years</a:t>
            </a:r>
          </a:p>
        </p:txBody>
      </p:sp>
      <p:pic>
        <p:nvPicPr>
          <p:cNvPr id="4" name="Content Placeholder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A241C99-F57C-B645-8D25-73A69DBCE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274" y="4248150"/>
            <a:ext cx="9693477" cy="825658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E1756-DA8B-D948-9286-07E4D2386E48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Dedicated OGC authoring site</a:t>
            </a:r>
          </a:p>
          <a:p>
            <a:r>
              <a:rPr lang="en-US" dirty="0"/>
              <a:t>Supports</a:t>
            </a:r>
          </a:p>
          <a:p>
            <a:pPr lvl="1"/>
            <a:r>
              <a:rPr lang="en-US" dirty="0"/>
              <a:t>all document types (and sub-types, abbreviations)</a:t>
            </a:r>
          </a:p>
          <a:p>
            <a:pPr lvl="1"/>
            <a:r>
              <a:rPr lang="en-US" dirty="0"/>
              <a:t>all document stages</a:t>
            </a:r>
          </a:p>
          <a:p>
            <a:r>
              <a:rPr lang="en-US" dirty="0"/>
              <a:t>Document templates and samples</a:t>
            </a:r>
          </a:p>
          <a:p>
            <a:r>
              <a:rPr lang="en-US" dirty="0"/>
              <a:t>Supports </a:t>
            </a:r>
            <a:r>
              <a:rPr lang="en-US" dirty="0" err="1"/>
              <a:t>ModSpec</a:t>
            </a:r>
            <a:endParaRPr lang="en-US" dirty="0"/>
          </a:p>
          <a:p>
            <a:r>
              <a:rPr lang="en-US" dirty="0"/>
              <a:t>Preface sections</a:t>
            </a:r>
          </a:p>
        </p:txBody>
      </p:sp>
    </p:spTree>
    <p:extLst>
      <p:ext uri="{BB962C8B-B14F-4D97-AF65-F5344CB8AC3E}">
        <p14:creationId xmlns:p14="http://schemas.microsoft.com/office/powerpoint/2010/main" val="982721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5B699-9BC8-8546-8223-0ACF1D0D1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 err="1"/>
              <a:t>CityGML</a:t>
            </a:r>
            <a:r>
              <a:rPr lang="en-US" sz="7200" dirty="0"/>
              <a:t> 3.0 was published in </a:t>
            </a:r>
            <a:r>
              <a:rPr lang="en-US" sz="7200" dirty="0" err="1"/>
              <a:t>Metanorma</a:t>
            </a:r>
            <a:r>
              <a:rPr lang="en-US" sz="7200" dirty="0"/>
              <a:t> using a single step model-based workflow (TB 17)</a:t>
            </a:r>
          </a:p>
        </p:txBody>
      </p:sp>
      <p:pic>
        <p:nvPicPr>
          <p:cNvPr id="6" name="Content Placeholder 5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43105D4B-0ABF-1944-89A9-210C9598A3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012" y="4248150"/>
            <a:ext cx="6352000" cy="8256588"/>
          </a:xfrm>
        </p:spPr>
      </p:pic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DB67CB-ABA8-0744-AA57-A02CC80DA8B8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3338" y="4696421"/>
            <a:ext cx="10487025" cy="7360045"/>
          </a:xfrm>
        </p:spPr>
      </p:pic>
    </p:spTree>
    <p:extLst>
      <p:ext uri="{BB962C8B-B14F-4D97-AF65-F5344CB8AC3E}">
        <p14:creationId xmlns:p14="http://schemas.microsoft.com/office/powerpoint/2010/main" val="4049633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B874820-C097-7A42-A885-8B8281B4F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Metanorma</a:t>
            </a:r>
            <a:r>
              <a:rPr lang="en-US" dirty="0"/>
              <a:t> adopts model-based processing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58C79DA-D953-BE43-B192-36F0D7118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9060" y="3323808"/>
            <a:ext cx="12145879" cy="9439692"/>
          </a:xfrm>
        </p:spPr>
      </p:pic>
    </p:spTree>
    <p:extLst>
      <p:ext uri="{BB962C8B-B14F-4D97-AF65-F5344CB8AC3E}">
        <p14:creationId xmlns:p14="http://schemas.microsoft.com/office/powerpoint/2010/main" val="3014711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EBD9-2EF8-CE44-842C-EC1CFE09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Metanorma</a:t>
            </a:r>
            <a:r>
              <a:rPr lang="en-US" dirty="0"/>
              <a:t> for OGC is active in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D50CF-0C23-F844-AF4E-CED140B8C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205 closed issues</a:t>
            </a:r>
          </a:p>
          <a:p>
            <a:r>
              <a:rPr lang="en-US" dirty="0"/>
              <a:t>788 commits</a:t>
            </a:r>
          </a:p>
          <a:p>
            <a:r>
              <a:rPr lang="en-US" dirty="0"/>
              <a:t>79 releases</a:t>
            </a:r>
          </a:p>
          <a:p>
            <a:endParaRPr lang="en-US" dirty="0"/>
          </a:p>
        </p:txBody>
      </p:sp>
      <p:pic>
        <p:nvPicPr>
          <p:cNvPr id="8" name="Content Placeholder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DFE9C34-DAE7-F44A-8DD6-E4D82C01130C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067" y="2998474"/>
            <a:ext cx="14110230" cy="9765026"/>
          </a:xfrm>
        </p:spPr>
      </p:pic>
    </p:spTree>
    <p:extLst>
      <p:ext uri="{BB962C8B-B14F-4D97-AF65-F5344CB8AC3E}">
        <p14:creationId xmlns:p14="http://schemas.microsoft.com/office/powerpoint/2010/main" val="2418686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AEBD9-2EF8-CE44-842C-EC1CFE095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Metanorma</a:t>
            </a:r>
            <a:r>
              <a:rPr lang="en-US" dirty="0"/>
              <a:t> OGC authoring guide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9BEE91-3B3B-EE48-9204-C2A867B52889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2733482" y="2878667"/>
            <a:ext cx="10486736" cy="962584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Everything that is OGC specific:</a:t>
            </a:r>
          </a:p>
          <a:p>
            <a:pPr lvl="1"/>
            <a:r>
              <a:rPr lang="en-US" dirty="0"/>
              <a:t>Document types</a:t>
            </a:r>
          </a:p>
          <a:p>
            <a:pPr lvl="1"/>
            <a:r>
              <a:rPr lang="en-US" dirty="0"/>
              <a:t>Document subtypes</a:t>
            </a:r>
          </a:p>
          <a:p>
            <a:pPr lvl="1"/>
            <a:r>
              <a:rPr lang="en-US" dirty="0"/>
              <a:t>Document status</a:t>
            </a:r>
          </a:p>
          <a:p>
            <a:pPr lvl="1"/>
            <a:r>
              <a:rPr lang="en-US" dirty="0"/>
              <a:t>Keywords</a:t>
            </a:r>
          </a:p>
          <a:p>
            <a:pPr lvl="1"/>
            <a:r>
              <a:rPr lang="en-US" dirty="0"/>
              <a:t>Bibliographic features</a:t>
            </a:r>
          </a:p>
          <a:p>
            <a:pPr lvl="1"/>
            <a:r>
              <a:rPr lang="en-US" dirty="0"/>
              <a:t>Preface section encoding</a:t>
            </a:r>
          </a:p>
          <a:p>
            <a:pPr lvl="1"/>
            <a:r>
              <a:rPr lang="en-US" dirty="0"/>
              <a:t>Document dates</a:t>
            </a:r>
          </a:p>
          <a:p>
            <a:pPr lvl="1"/>
            <a:r>
              <a:rPr lang="en-US" dirty="0"/>
              <a:t>Requirements</a:t>
            </a:r>
          </a:p>
        </p:txBody>
      </p:sp>
      <p:pic>
        <p:nvPicPr>
          <p:cNvPr id="9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A7C0847-63FE-914E-8F07-35ADCE31A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2744445"/>
            <a:ext cx="10487025" cy="8227109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842EEC-4B1F-914C-804C-98BFCD4C0C4E}"/>
              </a:ext>
            </a:extLst>
          </p:cNvPr>
          <p:cNvSpPr txBox="1"/>
          <p:nvPr/>
        </p:nvSpPr>
        <p:spPr>
          <a:xfrm>
            <a:off x="541482" y="11482735"/>
            <a:ext cx="1219200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3600" dirty="0">
                <a:hlinkClick r:id="rId3"/>
              </a:rPr>
              <a:t>https://www.metanorma.org/author/ogc/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57174396"/>
      </p:ext>
    </p:extLst>
  </p:cSld>
  <p:clrMapOvr>
    <a:masterClrMapping/>
  </p:clrMapOvr>
</p:sld>
</file>

<file path=ppt/theme/theme1.xml><?xml version="1.0" encoding="utf-8"?>
<a:theme xmlns:a="http://schemas.openxmlformats.org/drawingml/2006/main" name="30_BasicColor">
  <a:themeElements>
    <a:clrScheme name="30_BasicColor">
      <a:dk1>
        <a:srgbClr val="262626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Mont Book"/>
            <a:ea typeface="Mont Book"/>
            <a:cs typeface="Mont Book"/>
            <a:sym typeface="Mont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262626"/>
            </a:solidFill>
            <a:effectLst/>
            <a:uFillTx/>
            <a:latin typeface="Mont Book"/>
            <a:ea typeface="Mont Book"/>
            <a:cs typeface="Mont Book"/>
            <a:sym typeface="Mont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929D3C7B92654E91E0BACE58CAB3FC" ma:contentTypeVersion="14" ma:contentTypeDescription="Create a new document." ma:contentTypeScope="" ma:versionID="0d5e7d10e8b3d59a71a9518333782722">
  <xsd:schema xmlns:xsd="http://www.w3.org/2001/XMLSchema" xmlns:xs="http://www.w3.org/2001/XMLSchema" xmlns:p="http://schemas.microsoft.com/office/2006/metadata/properties" xmlns:ns3="39e328b5-fd55-4aa2-9335-b42da031234f" xmlns:ns4="d5f456a8-998e-4615-8aa7-08c9413f4944" targetNamespace="http://schemas.microsoft.com/office/2006/metadata/properties" ma:root="true" ma:fieldsID="53054e47342fd735cb0ed6e1bdf78acf" ns3:_="" ns4:_="">
    <xsd:import namespace="39e328b5-fd55-4aa2-9335-b42da031234f"/>
    <xsd:import namespace="d5f456a8-998e-4615-8aa7-08c9413f494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e328b5-fd55-4aa2-9335-b42da03123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f456a8-998e-4615-8aa7-08c9413f494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86148D8-2F1B-4536-B05E-C1F31E85E8EB}">
  <ds:schemaRefs>
    <ds:schemaRef ds:uri="http://purl.org/dc/elements/1.1/"/>
    <ds:schemaRef ds:uri="http://schemas.microsoft.com/office/2006/metadata/properties"/>
    <ds:schemaRef ds:uri="http://purl.org/dc/terms/"/>
    <ds:schemaRef ds:uri="d5f456a8-998e-4615-8aa7-08c9413f4944"/>
    <ds:schemaRef ds:uri="http://purl.org/dc/dcmitype/"/>
    <ds:schemaRef ds:uri="http://schemas.microsoft.com/office/infopath/2007/PartnerControls"/>
    <ds:schemaRef ds:uri="39e328b5-fd55-4aa2-9335-b42da031234f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5C947CC-FAC0-45B8-9C31-0B6798BA76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e328b5-fd55-4aa2-9335-b42da031234f"/>
    <ds:schemaRef ds:uri="d5f456a8-998e-4615-8aa7-08c9413f49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1912B86-3014-4786-BADA-0DB4D671DF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3154</TotalTime>
  <Words>793</Words>
  <Application>Microsoft Macintosh PowerPoint</Application>
  <PresentationFormat>Custom</PresentationFormat>
  <Paragraphs>144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Mont Book</vt:lpstr>
      <vt:lpstr>Mont SemiBold</vt:lpstr>
      <vt:lpstr>Arial</vt:lpstr>
      <vt:lpstr>Helvetica Neue</vt:lpstr>
      <vt:lpstr>Helvetica Neue Medium</vt:lpstr>
      <vt:lpstr>30_BasicColor</vt:lpstr>
      <vt:lpstr>Using the Metanorma Toolchain to Author OGC Standards</vt:lpstr>
      <vt:lpstr>Part 1</vt:lpstr>
      <vt:lpstr>Metanorma is the leading open-source standards authoring suite</vt:lpstr>
      <vt:lpstr>Metanorma features</vt:lpstr>
      <vt:lpstr>Metanorma has been working with OGC DocTeam for nearly 4 years</vt:lpstr>
      <vt:lpstr>CityGML 3.0 was published in Metanorma using a single step model-based workflow (TB 17)</vt:lpstr>
      <vt:lpstr>Metanorma adopts model-based processing</vt:lpstr>
      <vt:lpstr>Metanorma for OGC is active in development</vt:lpstr>
      <vt:lpstr>Metanorma OGC authoring guide</vt:lpstr>
      <vt:lpstr>Agenda today</vt:lpstr>
      <vt:lpstr>Part 2</vt:lpstr>
      <vt:lpstr>Where to find information?</vt:lpstr>
      <vt:lpstr>Repo for OGC document samples</vt:lpstr>
      <vt:lpstr>Many OGC document samples now available</vt:lpstr>
      <vt:lpstr>OGC document templates</vt:lpstr>
      <vt:lpstr>Font management in Metanorma</vt:lpstr>
      <vt:lpstr>Let’s try compiling a document (18-095r7)!</vt:lpstr>
      <vt:lpstr>Steps</vt:lpstr>
      <vt:lpstr>Now that we can compile let’s try updating it</vt:lpstr>
      <vt:lpstr>Thank you, questions welcome!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Little, Chris</dc:creator>
  <cp:lastModifiedBy>Ronald Tse</cp:lastModifiedBy>
  <cp:revision>33</cp:revision>
  <dcterms:modified xsi:type="dcterms:W3CDTF">2021-12-10T05:00:13Z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0x0101006E929D3C7B92654E91E0BACE58CAB3FC</vt:lpwstr>
  </property>
</Properties>
</file>